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</p:sldMasterIdLst>
  <p:notesMasterIdLst>
    <p:notesMasterId r:id="rId19"/>
  </p:notesMasterIdLst>
  <p:handoutMasterIdLst>
    <p:handoutMasterId r:id="rId20"/>
  </p:handoutMasterIdLst>
  <p:sldIdLst>
    <p:sldId id="445" r:id="rId5"/>
    <p:sldId id="446" r:id="rId6"/>
    <p:sldId id="447" r:id="rId7"/>
    <p:sldId id="448" r:id="rId8"/>
    <p:sldId id="449" r:id="rId9"/>
    <p:sldId id="468" r:id="rId10"/>
    <p:sldId id="461" r:id="rId11"/>
    <p:sldId id="462" r:id="rId12"/>
    <p:sldId id="458" r:id="rId13"/>
    <p:sldId id="454" r:id="rId14"/>
    <p:sldId id="451" r:id="rId15"/>
    <p:sldId id="456" r:id="rId16"/>
    <p:sldId id="455" r:id="rId17"/>
    <p:sldId id="46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68"/>
            <p14:sldId id="461"/>
            <p14:sldId id="462"/>
            <p14:sldId id="458"/>
            <p14:sldId id="454"/>
            <p14:sldId id="451"/>
            <p14:sldId id="456"/>
            <p14:sldId id="455"/>
            <p14:sldId id="4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56" d="100"/>
          <a:sy n="56" d="100"/>
        </p:scale>
        <p:origin x="844" y="48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9086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SA3#114 Adhoc-e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tohru.3gpp.org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9Adhoc-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SA3#114Adhoc-e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Meeting -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 , 2&amp; 3(related to Rel-19 SCAS topics).</a:t>
            </a:r>
          </a:p>
          <a:p>
            <a:r>
              <a:rPr lang="en-US" dirty="0"/>
              <a:t>Selected Rel-19 Study and Work items related to Security Assurance (SCAS) only 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4" y="1710373"/>
            <a:ext cx="5124938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Meeting focus is to :</a:t>
            </a:r>
          </a:p>
          <a:p>
            <a:pPr marL="457200" lvl="1" indent="0">
              <a:buNone/>
            </a:pPr>
            <a:r>
              <a:rPr lang="en-US" dirty="0"/>
              <a:t> -Make progress on Rel-19 SCAS topics</a:t>
            </a:r>
          </a:p>
          <a:p>
            <a:pPr marL="457200" lvl="1" indent="0">
              <a:buNone/>
            </a:pPr>
            <a:r>
              <a:rPr lang="en-US" dirty="0"/>
              <a:t>- Other SA3 specific topics, normative work etc are excluded.</a:t>
            </a:r>
          </a:p>
          <a:p>
            <a:pPr marL="457200" lvl="1" indent="0">
              <a:buNone/>
            </a:pP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Week - Deadlines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4DD8BF-0BED-4583-A1F3-803B1AC4F8FC}"/>
              </a:ext>
            </a:extLst>
          </p:cNvPr>
          <p:cNvSpPr txBox="1"/>
          <p:nvPr/>
        </p:nvSpPr>
        <p:spPr>
          <a:xfrm>
            <a:off x="10647969" y="2286000"/>
            <a:ext cx="1411662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*</a:t>
            </a:r>
            <a:r>
              <a:rPr lang="en-US" sz="1200" dirty="0"/>
              <a:t>Start of meeting corresponding to 9am CET.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CFDC105-1627-4694-8DA3-BB76B72F65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8824452"/>
              </p:ext>
            </p:extLst>
          </p:nvPr>
        </p:nvGraphicFramePr>
        <p:xfrm>
          <a:off x="838200" y="1690688"/>
          <a:ext cx="9688824" cy="4892142"/>
        </p:xfrm>
        <a:graphic>
          <a:graphicData uri="http://schemas.openxmlformats.org/drawingml/2006/table">
            <a:tbl>
              <a:tblPr firstRow="1" bandRow="1"/>
              <a:tblGrid>
                <a:gridCol w="1614804">
                  <a:extLst>
                    <a:ext uri="{9D8B030D-6E8A-4147-A177-3AD203B41FA5}">
                      <a16:colId xmlns:a16="http://schemas.microsoft.com/office/drawing/2014/main" val="3970132993"/>
                    </a:ext>
                  </a:extLst>
                </a:gridCol>
                <a:gridCol w="1614804">
                  <a:extLst>
                    <a:ext uri="{9D8B030D-6E8A-4147-A177-3AD203B41FA5}">
                      <a16:colId xmlns:a16="http://schemas.microsoft.com/office/drawing/2014/main" val="550094589"/>
                    </a:ext>
                  </a:extLst>
                </a:gridCol>
                <a:gridCol w="1614804">
                  <a:extLst>
                    <a:ext uri="{9D8B030D-6E8A-4147-A177-3AD203B41FA5}">
                      <a16:colId xmlns:a16="http://schemas.microsoft.com/office/drawing/2014/main" val="3351036761"/>
                    </a:ext>
                  </a:extLst>
                </a:gridCol>
                <a:gridCol w="1614804">
                  <a:extLst>
                    <a:ext uri="{9D8B030D-6E8A-4147-A177-3AD203B41FA5}">
                      <a16:colId xmlns:a16="http://schemas.microsoft.com/office/drawing/2014/main" val="720295075"/>
                    </a:ext>
                  </a:extLst>
                </a:gridCol>
                <a:gridCol w="1614804">
                  <a:extLst>
                    <a:ext uri="{9D8B030D-6E8A-4147-A177-3AD203B41FA5}">
                      <a16:colId xmlns:a16="http://schemas.microsoft.com/office/drawing/2014/main" val="3089905840"/>
                    </a:ext>
                  </a:extLst>
                </a:gridCol>
                <a:gridCol w="1614804">
                  <a:extLst>
                    <a:ext uri="{9D8B030D-6E8A-4147-A177-3AD203B41FA5}">
                      <a16:colId xmlns:a16="http://schemas.microsoft.com/office/drawing/2014/main" val="2649077203"/>
                    </a:ext>
                  </a:extLst>
                </a:gridCol>
              </a:tblGrid>
              <a:tr h="5389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Time (UTC)\Day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nd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January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Tuesday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23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rd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January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Wednesday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January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Thursday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25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January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Friday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January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995882"/>
                  </a:ext>
                </a:extLst>
              </a:tr>
              <a:tr h="3986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8:00-9:00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Start of e-meeting at 8:00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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972843"/>
                  </a:ext>
                </a:extLst>
              </a:tr>
              <a:tr h="260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9:00-10:00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5555637"/>
                  </a:ext>
                </a:extLst>
              </a:tr>
              <a:tr h="311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10:00-11:00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408187"/>
                  </a:ext>
                </a:extLst>
              </a:tr>
              <a:tr h="260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11:00-12:00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607599"/>
                  </a:ext>
                </a:extLst>
              </a:tr>
              <a:tr h="3996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12:00-13:00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sz="1400" kern="1200" baseline="300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st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challenge deadline at 12:00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sz="1400" kern="1200" baseline="300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nd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challenge deadline at 12:00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sz="1400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rd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challenge deadline at 12:00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Last challenge deadline at 12:00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964313"/>
                  </a:ext>
                </a:extLst>
              </a:tr>
              <a:tr h="564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13:00-14:00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Rapporteurs to announce final status at 13:00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68606"/>
                  </a:ext>
                </a:extLst>
              </a:tr>
              <a:tr h="390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14:00-15:00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1/D1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2/D2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3/D3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4/D4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Portal Closes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Wrap up session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9227431"/>
                  </a:ext>
                </a:extLst>
              </a:tr>
              <a:tr h="4018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15:00-16:00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7345960"/>
                  </a:ext>
                </a:extLst>
              </a:tr>
              <a:tr h="2898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16:00-1700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Objections latest at 17:00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 dirty="0">
                          <a:solidFill>
                            <a:srgbClr val="FF66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Portal opens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Last revision at 17:00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Portal re-Opens. 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End of e-meeting at 16:00 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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29493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Conference call agenda- </a:t>
            </a: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</a:rPr>
              <a:t>will be provided after submission deadline </a:t>
            </a:r>
          </a:p>
        </p:txBody>
      </p:sp>
      <p:graphicFrame>
        <p:nvGraphicFramePr>
          <p:cNvPr id="4" name="Table 4"/>
          <p:cNvGraphicFramePr/>
          <p:nvPr>
            <p:extLst>
              <p:ext uri="{D42A27DB-BD31-4B8C-83A1-F6EECF244321}">
                <p14:modId xmlns:p14="http://schemas.microsoft.com/office/powerpoint/2010/main" val="1114101812"/>
              </p:ext>
            </p:extLst>
          </p:nvPr>
        </p:nvGraphicFramePr>
        <p:xfrm>
          <a:off x="1727900" y="1825625"/>
          <a:ext cx="9625898" cy="39752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8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6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17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56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6898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nd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January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Tuesday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23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rd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January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Wednesday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January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Thursday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25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January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Friday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January 2024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14:00 - 14:30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1, 2 , 3 incoming LSs related studies 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0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14:30 - 15:00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15:00 - 15:30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15:30 - 16:00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359" y="2723765"/>
            <a:ext cx="1497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requests. SA3 leadership can assist with chairing if needed. No support for preliminary decisions.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approval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516284" y="1825625"/>
            <a:ext cx="9837516" cy="4351338"/>
          </a:xfrm>
        </p:spPr>
        <p:txBody>
          <a:bodyPr/>
          <a:lstStyle/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the meeting week output will take place after the meeting. </a:t>
            </a:r>
          </a:p>
          <a:p>
            <a:pPr lvl="1"/>
            <a:r>
              <a:rPr lang="en-US" dirty="0"/>
              <a:t>Email approval dates</a:t>
            </a:r>
            <a:endParaRPr lang="en-US" sz="2000" dirty="0">
              <a:solidFill>
                <a:srgbClr val="0070C0"/>
              </a:solidFill>
            </a:endParaRP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Document available:	29 January 2024 	15:00 UTC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comments: 		30 January 2024	15:00 UTC 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revision &amp; document approval: 31 January 2024   15:00 UTC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Wrap-up session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905" y="1817078"/>
            <a:ext cx="11036895" cy="4592267"/>
          </a:xfrm>
        </p:spPr>
        <p:txBody>
          <a:bodyPr/>
          <a:lstStyle/>
          <a:p>
            <a:r>
              <a:rPr lang="en-IN" sz="2400" dirty="0"/>
              <a:t>Call is to discuss</a:t>
            </a:r>
            <a:r>
              <a:rPr lang="en-IN" sz="2400" dirty="0">
                <a:solidFill>
                  <a:srgbClr val="0000FF"/>
                </a:solidFill>
              </a:rPr>
              <a:t>*</a:t>
            </a:r>
            <a:r>
              <a:rPr lang="en-IN" sz="2400" dirty="0"/>
              <a:t> and declare,</a:t>
            </a:r>
          </a:p>
          <a:p>
            <a:pPr lvl="1"/>
            <a:r>
              <a:rPr lang="en-IN" sz="2000" dirty="0"/>
              <a:t>final status of the contribution, if it is open or if there is any discrepancy in the Rapporteur’s final status report</a:t>
            </a:r>
          </a:p>
          <a:p>
            <a:pPr lvl="1"/>
            <a:r>
              <a:rPr lang="en-IN" sz="2000" dirty="0"/>
              <a:t>list of documents for e-mail discussion</a:t>
            </a:r>
          </a:p>
          <a:p>
            <a:pPr lvl="1"/>
            <a:r>
              <a:rPr lang="en-IN" sz="2000" dirty="0" err="1"/>
              <a:t>TDocs</a:t>
            </a:r>
            <a:r>
              <a:rPr lang="en-IN" sz="2000" dirty="0"/>
              <a:t> of the updated Living documents/draft </a:t>
            </a:r>
            <a:r>
              <a:rPr lang="en-IN" sz="2000" dirty="0" err="1"/>
              <a:t>TRs</a:t>
            </a:r>
            <a:r>
              <a:rPr lang="en-IN" sz="2000" dirty="0"/>
              <a:t>/draft </a:t>
            </a:r>
            <a:r>
              <a:rPr lang="en-IN" sz="2000" dirty="0" err="1"/>
              <a:t>TSs</a:t>
            </a:r>
            <a:endParaRPr lang="en-IN" sz="2000" dirty="0"/>
          </a:p>
          <a:p>
            <a:pPr lvl="1"/>
            <a:r>
              <a:rPr lang="en-IN" sz="2000" dirty="0"/>
              <a:t>final status of incoming </a:t>
            </a:r>
            <a:r>
              <a:rPr lang="en-IN" sz="2000" dirty="0" err="1"/>
              <a:t>LSs</a:t>
            </a:r>
            <a:r>
              <a:rPr lang="en-IN" sz="2000" dirty="0"/>
              <a:t> &amp; list of approved outgoing </a:t>
            </a:r>
            <a:r>
              <a:rPr lang="en-IN" sz="2000" dirty="0" err="1"/>
              <a:t>LSs</a:t>
            </a:r>
            <a:r>
              <a:rPr lang="en-IN" sz="2000" dirty="0"/>
              <a:t> </a:t>
            </a:r>
          </a:p>
          <a:p>
            <a:r>
              <a:rPr lang="en-IN" sz="2400" dirty="0"/>
              <a:t>Portal will be closed 10mins before the call</a:t>
            </a:r>
            <a:r>
              <a:rPr lang="en-IN" sz="2400" dirty="0">
                <a:solidFill>
                  <a:srgbClr val="0000FF"/>
                </a:solidFill>
              </a:rPr>
              <a:t>**</a:t>
            </a:r>
            <a:r>
              <a:rPr lang="en-IN" sz="2400" dirty="0"/>
              <a:t> and opens again after the call.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r>
              <a:rPr lang="en-IN" sz="1800" i="1" dirty="0">
                <a:solidFill>
                  <a:srgbClr val="0000FF"/>
                </a:solidFill>
              </a:rPr>
              <a:t>*discussion not on technical aspects of the contribution &amp; also no new comments on the contribution are considered</a:t>
            </a:r>
          </a:p>
          <a:p>
            <a:pPr marL="457200" lvl="1" indent="-371475">
              <a:buNone/>
            </a:pPr>
            <a:r>
              <a:rPr lang="en-IN" sz="1800" dirty="0">
                <a:solidFill>
                  <a:srgbClr val="0000FF"/>
                </a:solidFill>
              </a:rPr>
              <a:t>**to allow allocation of </a:t>
            </a:r>
            <a:r>
              <a:rPr lang="en-IN" sz="1800" dirty="0" err="1">
                <a:solidFill>
                  <a:srgbClr val="0000FF"/>
                </a:solidFill>
              </a:rPr>
              <a:t>TDoc</a:t>
            </a:r>
            <a:r>
              <a:rPr lang="en-IN" sz="1800" dirty="0">
                <a:solidFill>
                  <a:srgbClr val="0000FF"/>
                </a:solidFill>
              </a:rPr>
              <a:t> numbers during the wrap-up session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96244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5125085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  <a:p>
            <a:pPr lvl="1"/>
            <a:r>
              <a:rPr lang="sv-SE" dirty="0"/>
              <a:t>Discussion monitoring</a:t>
            </a:r>
            <a:endParaRPr lang="en-US" altLang="sv-SE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2" y="1511935"/>
            <a:ext cx="5124938" cy="4351338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Meeting Week 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agenda (if any)</a:t>
            </a:r>
          </a:p>
          <a:p>
            <a:endParaRPr lang="sv-SE" dirty="0"/>
          </a:p>
          <a:p>
            <a:pPr lvl="1"/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838835" y="4073525"/>
            <a:ext cx="5125085" cy="29248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sv-SE" dirty="0"/>
          </a:p>
          <a:p>
            <a:pPr lvl="1"/>
            <a:r>
              <a:rPr lang="en-US" altLang="sv-SE" dirty="0"/>
              <a:t>Deadlines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24" y="1779326"/>
            <a:ext cx="11748304" cy="4351338"/>
          </a:xfrm>
        </p:spPr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dirty="0"/>
              <a:t>https://www.3gpp.org/ftp/TSG_SA/WG3_Security/TSGS3_114e/Docs/</a:t>
            </a:r>
            <a:r>
              <a:rPr lang="en-US" dirty="0">
                <a:highlight>
                  <a:srgbClr val="FFFF00"/>
                </a:highlight>
              </a:rPr>
              <a:t>S3-xxxxx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Agenda:</a:t>
            </a:r>
          </a:p>
          <a:p>
            <a:pPr lvl="1"/>
            <a:r>
              <a:rPr lang="en-US" dirty="0"/>
              <a:t>https://www.3gpp.org/ftp/TSG_SA/WG3_Security/TSGS3_114e/Docs/S3-xxxxxx  </a:t>
            </a:r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14:00 -16:00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2"/>
              </a:rPr>
              <a:t>TOHRU</a:t>
            </a:r>
            <a:r>
              <a:rPr lang="sv-SE" dirty="0"/>
              <a:t> for hand raising with meeting ID ”</a:t>
            </a:r>
            <a:r>
              <a:rPr lang="sv-SE" dirty="0">
                <a:highlight>
                  <a:srgbClr val="FFFF00"/>
                </a:highlight>
              </a:rPr>
              <a:t>3GPP-SA3#114Adhoce</a:t>
            </a:r>
            <a:r>
              <a:rPr lang="sv-SE" dirty="0"/>
              <a:t>”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[SA3#114Adhoc-e][AI#]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[SA3#114Adhoc-e][AI#&lt;,group name if applicable&gt;][S3-21wxyz]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[SA3#114Adhoc-e][AI#]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"[SA3#114Adhoc-e][admin]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Drafting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Drafts folder:</a:t>
            </a:r>
          </a:p>
          <a:p>
            <a:pPr lvl="1"/>
            <a:r>
              <a:rPr lang="sv-SE" sz="2000" dirty="0">
                <a:hlinkClick r:id="rId2"/>
              </a:rPr>
              <a:t>https://www.3gpp.org/ftp/tsg_sa/WG3_Security/TSGS3_114Adhoc-e/Inbox/Drafts</a:t>
            </a:r>
            <a:r>
              <a:rPr lang="sv-SE" sz="2000" dirty="0"/>
              <a:t> </a:t>
            </a:r>
          </a:p>
          <a:p>
            <a:r>
              <a:rPr lang="en-US" sz="2400" dirty="0"/>
              <a:t>Filename convention for revisions:</a:t>
            </a:r>
          </a:p>
          <a:p>
            <a:pPr lvl="1"/>
            <a:r>
              <a:rPr lang="en-US" sz="2000" dirty="0"/>
              <a:t>"</a:t>
            </a:r>
            <a:r>
              <a:rPr lang="en-US" sz="2000" b="1" dirty="0"/>
              <a:t>draft_S3-21wxyz-r#</a:t>
            </a:r>
            <a:r>
              <a:rPr lang="en-US" sz="2000" dirty="0"/>
              <a:t>"</a:t>
            </a:r>
          </a:p>
          <a:p>
            <a:r>
              <a:rPr lang="en-US" sz="2400" dirty="0"/>
              <a:t>Merges:</a:t>
            </a:r>
          </a:p>
          <a:p>
            <a:pPr lvl="1"/>
            <a:r>
              <a:rPr lang="en-US" sz="2000" dirty="0"/>
              <a:t>Authors are to explicitly announce the merge and close the discussion on their merged documents’ threads</a:t>
            </a:r>
          </a:p>
          <a:p>
            <a:pPr lvl="1"/>
            <a:r>
              <a:rPr lang="en-US" sz="2000" dirty="0"/>
              <a:t>Discussion and drafting is to be continued on the baseline document thread  </a:t>
            </a:r>
          </a:p>
          <a:p>
            <a:r>
              <a:rPr lang="en-US" sz="2400" dirty="0"/>
              <a:t>Mirrors:</a:t>
            </a:r>
          </a:p>
          <a:p>
            <a:pPr lvl="1"/>
            <a:r>
              <a:rPr lang="en-US" sz="2000" dirty="0"/>
              <a:t>Focus the discussion on the changes in the main CR (cat-F) thread not the mirrors (cat-A)</a:t>
            </a:r>
            <a:endParaRPr lang="sv-SE" sz="20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30" y="1664987"/>
            <a:ext cx="11392929" cy="4351338"/>
          </a:xfrm>
        </p:spPr>
        <p:txBody>
          <a:bodyPr/>
          <a:lstStyle/>
          <a:p>
            <a:r>
              <a:rPr lang="en-US" sz="2000" b="1" dirty="0"/>
              <a:t>Positions:</a:t>
            </a:r>
          </a:p>
          <a:p>
            <a:pPr lvl="1"/>
            <a:r>
              <a:rPr lang="en-US" sz="18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600" dirty="0"/>
              <a:t>Company X sends email stating objection to the contribution</a:t>
            </a:r>
          </a:p>
          <a:p>
            <a:pPr lvl="2"/>
            <a:r>
              <a:rPr lang="en-US" sz="16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1800" dirty="0"/>
              <a:t>Objections are to be raised before the provided deadlines to allow time for discussion and compromise. </a:t>
            </a:r>
            <a:r>
              <a:rPr lang="en-US" sz="1800" dirty="0">
                <a:solidFill>
                  <a:srgbClr val="FF0000"/>
                </a:solidFill>
              </a:rPr>
              <a:t>Initial positions need to be expressed latest by Wed, On Thu only comments on revisions/mergers are encouraged.</a:t>
            </a:r>
          </a:p>
          <a:p>
            <a:r>
              <a:rPr lang="en-US" sz="2000" b="1" dirty="0"/>
              <a:t>Automatic decisions:</a:t>
            </a:r>
          </a:p>
          <a:p>
            <a:pPr lvl="1"/>
            <a:r>
              <a:rPr lang="en-US" sz="18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1800" dirty="0"/>
              <a:t>Challenged documents are to be noted by the last challenge deadline unless all objections have been withdrawn</a:t>
            </a:r>
          </a:p>
          <a:p>
            <a:pPr lvl="1"/>
            <a:r>
              <a:rPr lang="en-US" sz="1800" dirty="0"/>
              <a:t>Objections to a cat-F CR applies automatically to all the mirrors, i.e., cat-A if any. Objections on any mirrors (ex. revised into cat-F) must be explicitly withdrawn.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1800" b="1" dirty="0"/>
              <a:t> We will continue  with email tool to capture comments, Email body need to follow a particular format</a:t>
            </a:r>
          </a:p>
          <a:p>
            <a:pPr marL="271463" lvl="1" indent="-180975"/>
            <a:r>
              <a:rPr lang="en-IN" sz="1600" dirty="0"/>
              <a:t>Body on an e-mail should be in accordance with the following template, if the commenting company likes to minute the comment in the Chair’s Notes:</a:t>
            </a:r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marL="457200" lvl="1" indent="0">
              <a:buNone/>
            </a:pPr>
            <a:endParaRPr lang="en-IN" sz="1600" dirty="0"/>
          </a:p>
          <a:p>
            <a:pPr lvl="1"/>
            <a:endParaRPr lang="en-IN" sz="1600" dirty="0">
              <a:solidFill>
                <a:srgbClr val="FF0000"/>
              </a:solidFill>
            </a:endParaRPr>
          </a:p>
          <a:p>
            <a:pPr lvl="1"/>
            <a:r>
              <a:rPr lang="en-IN" sz="1600" dirty="0">
                <a:solidFill>
                  <a:srgbClr val="FF0000"/>
                </a:solidFill>
              </a:rPr>
              <a:t>These  &lt;Minutes&gt;  &amp; &lt;/Minutes&gt; are start and end tags. Please note "&lt;" and "&gt;" are part of tags. Macro searches for these tags as it is. Please DO NOT change anything related to tags. Please ensure that tags are formatted correctly.</a:t>
            </a:r>
          </a:p>
          <a:p>
            <a:pPr lvl="1"/>
            <a:endParaRPr lang="en-IN" sz="1600" dirty="0">
              <a:solidFill>
                <a:srgbClr val="7030A0"/>
              </a:solidFill>
            </a:endParaRPr>
          </a:p>
          <a:p>
            <a:pPr lvl="1"/>
            <a:r>
              <a:rPr lang="en-IN" sz="1600" dirty="0">
                <a:solidFill>
                  <a:srgbClr val="7030A0"/>
                </a:solidFill>
              </a:rPr>
              <a:t>Text between the tags will be automatically captured in the Chair's Notes by the Macro. This text should be very brief i.e. limited to 1 or 2 small sentences and SHALL include commenting company’s name. For the same email thread, exactly the same “comments for notes” are not added in the Chair’s Notes again. To avoid such a case, please modify your comments slightly for the same email thread, if you reiterate your company’s position. Only text is allowed between the tags , no hyperlink, tables, figures etc.</a:t>
            </a:r>
            <a:r>
              <a:rPr lang="en-IN" sz="1600" dirty="0"/>
              <a:t> </a:t>
            </a:r>
          </a:p>
          <a:p>
            <a:pPr lvl="1"/>
            <a:endParaRPr lang="en-IN" sz="1600" dirty="0">
              <a:solidFill>
                <a:srgbClr val="0070C0"/>
              </a:solidFill>
            </a:endParaRPr>
          </a:p>
          <a:p>
            <a:pPr lvl="1"/>
            <a:r>
              <a:rPr lang="en-IN" sz="1600" dirty="0">
                <a:solidFill>
                  <a:srgbClr val="0070C0"/>
                </a:solidFill>
              </a:rPr>
              <a:t>This text will NOT be captured in the Chair's Notes. This text should contain normal comments/question/clarification to document.</a:t>
            </a:r>
            <a:r>
              <a:rPr lang="en-IN" sz="1600" dirty="0"/>
              <a:t> </a:t>
            </a:r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1412340" y="2380000"/>
            <a:ext cx="7386117" cy="1086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1400" b="1" dirty="0">
                <a:solidFill>
                  <a:srgbClr val="FF0000"/>
                </a:solidFill>
              </a:rPr>
              <a:t>&lt;Minutes&gt;</a:t>
            </a:r>
          </a:p>
          <a:p>
            <a:r>
              <a:rPr lang="en-IN" sz="1400" b="1" dirty="0">
                <a:solidFill>
                  <a:srgbClr val="7030A0"/>
                </a:solidFill>
              </a:rPr>
              <a:t>[</a:t>
            </a:r>
            <a:r>
              <a:rPr lang="en-IN" sz="1400" b="1" dirty="0" err="1">
                <a:solidFill>
                  <a:srgbClr val="7030A0"/>
                </a:solidFill>
              </a:rPr>
              <a:t>CompanyName</a:t>
            </a:r>
            <a:r>
              <a:rPr lang="en-IN" sz="1400" b="1" dirty="0">
                <a:solidFill>
                  <a:srgbClr val="7030A0"/>
                </a:solidFill>
              </a:rPr>
              <a:t>] : &lt;Comment for Chair's Notes (Position, very brief text)&gt;</a:t>
            </a:r>
          </a:p>
          <a:p>
            <a:r>
              <a:rPr lang="en-IN" sz="1400" b="1" dirty="0">
                <a:solidFill>
                  <a:srgbClr val="FF0000"/>
                </a:solidFill>
              </a:rPr>
              <a:t>&lt;/Minutes&gt;</a:t>
            </a:r>
          </a:p>
          <a:p>
            <a:endParaRPr lang="en-IN" sz="1400" b="1" dirty="0">
              <a:solidFill>
                <a:schemeClr val="tx1"/>
              </a:solidFill>
            </a:endParaRPr>
          </a:p>
          <a:p>
            <a:r>
              <a:rPr lang="en-IN" sz="1400" b="1" dirty="0">
                <a:solidFill>
                  <a:srgbClr val="0070C0"/>
                </a:solidFill>
              </a:rPr>
              <a:t>&lt;Detailed comments to the contribution&gt;</a:t>
            </a:r>
          </a:p>
        </p:txBody>
      </p:sp>
    </p:spTree>
    <p:extLst>
      <p:ext uri="{BB962C8B-B14F-4D97-AF65-F5344CB8AC3E}">
        <p14:creationId xmlns:p14="http://schemas.microsoft.com/office/powerpoint/2010/main" val="38566282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2000" b="1" dirty="0"/>
              <a:t> Examples</a:t>
            </a:r>
            <a:endParaRPr lang="en-US" sz="2200" dirty="0"/>
          </a:p>
          <a:p>
            <a:pPr lvl="1"/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6921" y="1941600"/>
            <a:ext cx="3565771" cy="47101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8" y="2023300"/>
            <a:ext cx="4500000" cy="20920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066" y="5256775"/>
            <a:ext cx="4896000" cy="17989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851" y="1984438"/>
            <a:ext cx="4320000" cy="341166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390931" y="1806652"/>
            <a:ext cx="0" cy="3172754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608161" y="1806652"/>
            <a:ext cx="0" cy="468379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22635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20066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802793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-3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07406" y="5231927"/>
            <a:ext cx="8100401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46557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Discussion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515599" cy="2194583"/>
          </a:xfrm>
        </p:spPr>
        <p:txBody>
          <a:bodyPr/>
          <a:lstStyle/>
          <a:p>
            <a:r>
              <a:rPr lang="en-US" sz="2400" dirty="0"/>
              <a:t>The SA3 leadership will monitor the email discussions to keep a track record of disagreements and for the note taking. The agenda items will be split among the leadership members as shown in the table below.</a:t>
            </a:r>
          </a:p>
          <a:p>
            <a:r>
              <a:rPr lang="en-US" sz="2400" dirty="0"/>
              <a:t>MCC will continuously provide feedback on the documents directly to the authors, over the admin channel or in the corresponding email thread. So please pay attention to such feedback.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948746"/>
              </p:ext>
            </p:extLst>
          </p:nvPr>
        </p:nvGraphicFramePr>
        <p:xfrm>
          <a:off x="1077746" y="4155143"/>
          <a:ext cx="10036503" cy="147303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637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9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Agenda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Chair (SN)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3, 4.1.1, 4.4,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VC (AZ)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4.2,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127577"/>
                  </a:ext>
                </a:extLst>
              </a:tr>
              <a:tr h="360512">
                <a:tc>
                  <a:txBody>
                    <a:bodyPr/>
                    <a:lstStyle/>
                    <a:p>
                      <a:r>
                        <a:rPr lang="en-US" sz="1600" dirty="0"/>
                        <a:t>VC(MW)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4.3,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1342</Words>
  <Application>Microsoft Office PowerPoint</Application>
  <PresentationFormat>Widescreen</PresentationFormat>
  <Paragraphs>190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1_Office Theme</vt:lpstr>
      <vt:lpstr>2_Office Theme</vt:lpstr>
      <vt:lpstr>3_Office Theme</vt:lpstr>
      <vt:lpstr>Process and agenda for SA3#114Adhoc-e</vt:lpstr>
      <vt:lpstr>Outline</vt:lpstr>
      <vt:lpstr>General</vt:lpstr>
      <vt:lpstr>Email rules (1/2)</vt:lpstr>
      <vt:lpstr>Drafting</vt:lpstr>
      <vt:lpstr>Decision making</vt:lpstr>
      <vt:lpstr>Email and message format-1</vt:lpstr>
      <vt:lpstr>Email and message format-2</vt:lpstr>
      <vt:lpstr>Discussion monitoring</vt:lpstr>
      <vt:lpstr>Meeting - Scope</vt:lpstr>
      <vt:lpstr>Meeting Week - Deadlines</vt:lpstr>
      <vt:lpstr>Conference call agenda- will be provided after submission deadline </vt:lpstr>
      <vt:lpstr>Email approval</vt:lpstr>
      <vt:lpstr>Wrap-up session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2024-01-08T21:56:26Z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